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6"/>
  </p:notesMasterIdLst>
  <p:sldIdLst>
    <p:sldId id="256" r:id="rId2"/>
    <p:sldId id="257" r:id="rId3"/>
    <p:sldId id="258" r:id="rId4"/>
    <p:sldId id="259" r:id="rId5"/>
    <p:sldId id="260" r:id="rId6"/>
    <p:sldId id="261" r:id="rId7"/>
    <p:sldId id="279" r:id="rId8"/>
    <p:sldId id="262" r:id="rId9"/>
    <p:sldId id="263" r:id="rId10"/>
    <p:sldId id="265" r:id="rId11"/>
    <p:sldId id="280" r:id="rId12"/>
    <p:sldId id="267" r:id="rId13"/>
    <p:sldId id="281" r:id="rId14"/>
    <p:sldId id="283" r:id="rId15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99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84" autoAdjust="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notesMaster" Target="notesMasters/notesMaster1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8C6212B-AB5A-46C4-9421-9C5D145473C1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E0196AF-DEB7-4797-8DB2-939D99427EF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2938531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</a:t>
            </a:fld>
            <a:endParaRPr lang="en-US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10</a:t>
            </a:fld>
            <a:endParaRPr lang="en-US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11</a:t>
            </a:fld>
            <a:endParaRPr lang="en-US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12</a:t>
            </a:fld>
            <a:endParaRPr lang="en-US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13</a:t>
            </a:fld>
            <a:endParaRPr lang="en-US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CD3AB3D-7FF9-4718-B2CB-E1FEED6C7EBE}" type="slidenum">
              <a:rPr lang="en-US" smtClean="0"/>
              <a:pPr/>
              <a:t>14</a:t>
            </a:fld>
            <a:endParaRPr 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2</a:t>
            </a:fld>
            <a:endParaRPr 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3</a:t>
            </a:fld>
            <a:endParaRPr lang="en-US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4</a:t>
            </a:fld>
            <a:endParaRPr lang="en-US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5</a:t>
            </a:fld>
            <a:endParaRPr lang="en-US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6</a:t>
            </a:fld>
            <a:endParaRPr lang="en-US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7</a:t>
            </a:fld>
            <a:endParaRPr lang="en-US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8</a:t>
            </a:fld>
            <a:endParaRPr lang="en-US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E0196AF-DEB7-4797-8DB2-939D99427EFF}" type="slidenum">
              <a:rPr lang="en-US" smtClean="0"/>
              <a:pPr/>
              <a:t>9</a:t>
            </a:fld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B0BE0A-7C70-44E9-9B76-623F9D715E56}" type="datetimeFigureOut">
              <a:rPr lang="en-US" smtClean="0"/>
              <a:pPr/>
              <a:t>9/12/2011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17C8241-0D58-43FE-B509-6E6C052EF39D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GUQUqV0_PTc" TargetMode="External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DQPQ_q59xyw" TargetMode="External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3.jpeg"/><Relationship Id="rId4" Type="http://schemas.openxmlformats.org/officeDocument/2006/relationships/image" Target="../media/image12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gif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4.jpe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gif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gif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SCIENTIFIC METHOD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90600" y="3886200"/>
            <a:ext cx="7239000" cy="1752600"/>
          </a:xfrm>
        </p:spPr>
        <p:txBody>
          <a:bodyPr/>
          <a:lstStyle/>
          <a:p>
            <a:r>
              <a:rPr lang="en-US" dirty="0">
                <a:latin typeface="Times New Roman" pitchFamily="18" charset="0"/>
                <a:cs typeface="Times New Roman" pitchFamily="18" charset="0"/>
              </a:rPr>
              <a:t>Systematic approach to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problem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solving.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SCIENTIFIC THEORY  &amp; LAW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915400" cy="3657600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Theory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Well tested explanation in science that appears to be true but has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not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been SUPPORTED by math.</a:t>
            </a: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Law – An explanation in science that is true and never changing.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Proven by math (quantitative data).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8194" name="Picture 2" descr="http://t2.gstatic.com/images?q=tbn:ANd9GcSyG9ic_VnFdINHzY5U7tE8Ku-VgcJN0YhWcu17w3hz_U9JuXTV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81601" y="4419599"/>
            <a:ext cx="3962399" cy="2438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228601"/>
            <a:ext cx="8229600" cy="1524000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4000" b="1" dirty="0" smtClean="0">
                <a:latin typeface="Times New Roman" pitchFamily="18" charset="0"/>
                <a:cs typeface="Times New Roman" pitchFamily="18" charset="0"/>
                <a:hlinkClick r:id="rId3"/>
              </a:rPr>
              <a:t>Scientific Method - Monty Python</a:t>
            </a:r>
            <a:endParaRPr lang="en-US" sz="4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64514" name="Picture 2" descr="http://www.intriguing.com/mp/_pictures/grail/large/HolyGrail027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62000" y="2057400"/>
            <a:ext cx="7620000" cy="420052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0"/>
            <a:ext cx="8229600" cy="9144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Scientific Measurement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762000"/>
            <a:ext cx="8991600" cy="4267200"/>
          </a:xfrm>
        </p:spPr>
        <p:txBody>
          <a:bodyPr>
            <a:normAutofit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SI – International System of Units – System of measurement used by scientists worldwide and it is the metric system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 – Based on the number 10.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Length – kilometer, meter, centimeter, millimeter.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Mass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gram or kilogram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Volume 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Liter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Time –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second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Temperature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– Celsius </a:t>
            </a:r>
          </a:p>
          <a:p>
            <a:endParaRPr lang="en-US" dirty="0"/>
          </a:p>
        </p:txBody>
      </p:sp>
      <p:pic>
        <p:nvPicPr>
          <p:cNvPr id="22530" name="Picture 2" descr="http://gyaunnrraje.files.wordpress.com/2008/12/metric-syst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583152" y="2971800"/>
            <a:ext cx="4739268" cy="38862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52401"/>
            <a:ext cx="8229600" cy="914400"/>
          </a:xfrm>
        </p:spPr>
        <p:txBody>
          <a:bodyPr/>
          <a:lstStyle/>
          <a:p>
            <a:pPr algn="ctr">
              <a:buNone/>
            </a:pPr>
            <a:r>
              <a:rPr lang="en-US" dirty="0" smtClean="0">
                <a:hlinkClick r:id="rId3"/>
              </a:rPr>
              <a:t>NASA and Metric Measurement</a:t>
            </a:r>
            <a:endParaRPr lang="en-US" dirty="0"/>
          </a:p>
        </p:txBody>
      </p:sp>
      <p:pic>
        <p:nvPicPr>
          <p:cNvPr id="65538" name="Picture 2" descr="C:\SRHS\Diagrams\metric-system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52400" y="990600"/>
            <a:ext cx="3707674" cy="3041452"/>
          </a:xfrm>
          <a:prstGeom prst="rect">
            <a:avLst/>
          </a:prstGeom>
          <a:noFill/>
        </p:spPr>
      </p:pic>
      <p:pic>
        <p:nvPicPr>
          <p:cNvPr id="65539" name="Picture 3" descr="C:\SRHS\Diagrams\Beaker for Vol. worksheet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867400" y="838200"/>
            <a:ext cx="2702901" cy="3183288"/>
          </a:xfrm>
          <a:prstGeom prst="rect">
            <a:avLst/>
          </a:prstGeom>
          <a:noFill/>
        </p:spPr>
      </p:pic>
      <p:pic>
        <p:nvPicPr>
          <p:cNvPr id="65540" name="Picture 4" descr="C:\SRHS\Diagrams\metric ruler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2895599" y="4038600"/>
            <a:ext cx="3137647" cy="2667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u="sng" dirty="0">
                <a:latin typeface="Times New Roman" pitchFamily="18" charset="0"/>
                <a:cs typeface="Times New Roman" pitchFamily="18" charset="0"/>
              </a:rPr>
              <a:t>CHARACTERISTICS OF LIFE</a:t>
            </a:r>
            <a:br>
              <a:rPr lang="en-US" b="1" u="sng" dirty="0">
                <a:latin typeface="Times New Roman" pitchFamily="18" charset="0"/>
                <a:cs typeface="Times New Roman" pitchFamily="18" charset="0"/>
              </a:rPr>
            </a:b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914400"/>
            <a:ext cx="8458200" cy="4876800"/>
          </a:xfrm>
        </p:spPr>
        <p:txBody>
          <a:bodyPr>
            <a:normAutofit fontScale="92500" lnSpcReduction="10000"/>
          </a:bodyPr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Organism – anything that has </a:t>
            </a:r>
            <a:r>
              <a:rPr lang="en-US" u="sng" dirty="0">
                <a:latin typeface="Times New Roman" pitchFamily="18" charset="0"/>
                <a:cs typeface="Times New Roman" pitchFamily="18" charset="0"/>
              </a:rPr>
              <a:t>all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of the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characteristics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of life.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Made of one or more cells.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Reproduce and are based on specific genetic code.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Grow and develop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Evolve</a:t>
            </a:r>
          </a:p>
          <a:p>
            <a:pPr lvl="0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Adapt to their environment.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Metabolism (make and use energy)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Maintain a stable internal environment (homeostasis).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2" name="Picture 4" descr="http://hyperphysics.phy-astr.gsu.edu/hbase/biology/biopic/life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629400" y="5181600"/>
            <a:ext cx="2514600" cy="16764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7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steps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95400"/>
            <a:ext cx="8229600" cy="4830763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problem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Gather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information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Form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hypothesis (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a statement based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on facts)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Perform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Experiments to test your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hypothesis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Record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and Analyze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Data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(“Results”).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State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a conclusion (summary of your 	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results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)</a:t>
            </a:r>
          </a:p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Repeat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the work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Stating the Problem</a:t>
            </a:r>
            <a:r>
              <a:rPr lang="en-US" dirty="0"/>
              <a:t/>
            </a:r>
            <a:br>
              <a:rPr lang="en-US" dirty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19200"/>
            <a:ext cx="8229600" cy="4525963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>
                <a:latin typeface="Times New Roman" pitchFamily="18" charset="0"/>
                <a:cs typeface="Times New Roman" pitchFamily="18" charset="0"/>
              </a:rPr>
              <a:t>This is the question you want to answer.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Ex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. – Why doesn’t the ocean freeze in 				winter, but a lake does?</a:t>
            </a:r>
          </a:p>
        </p:txBody>
      </p:sp>
      <p:pic>
        <p:nvPicPr>
          <p:cNvPr id="50178" name="Picture 2" descr="http://people.cornellcollege.edu/b-hess/geo105/images/atlantic%20ocean%20view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28600" y="3200400"/>
            <a:ext cx="4448175" cy="3333750"/>
          </a:xfrm>
          <a:prstGeom prst="rect">
            <a:avLst/>
          </a:prstGeom>
          <a:noFill/>
        </p:spPr>
      </p:pic>
      <p:pic>
        <p:nvPicPr>
          <p:cNvPr id="50180" name="Picture 4" descr="http://www.richard-seaman.com/Wallpaper/USA/Seasons/DowntownChicagoAcrossFrozenLakeMichigan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640686" y="3200400"/>
            <a:ext cx="4335888" cy="325191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0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Gathering Information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0" y="1828800"/>
            <a:ext cx="8991600" cy="9906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This is the research part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8914" name="Picture 2" descr="http://www.cartoonstock.com/newscartoons/cartoonists/rmc/lowres/rmcn70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188845" y="2667000"/>
            <a:ext cx="3887153" cy="4191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1000" y="152400"/>
            <a:ext cx="8229600" cy="1143000"/>
          </a:xfrm>
        </p:spPr>
        <p:txBody>
          <a:bodyPr>
            <a:norm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Hypothesis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1000" y="1295400"/>
            <a:ext cx="8229600" cy="22098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b="1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This is a statement that is </a:t>
            </a:r>
            <a:r>
              <a:rPr lang="en-US" b="1" dirty="0">
                <a:latin typeface="Times New Roman" pitchFamily="18" charset="0"/>
                <a:cs typeface="Times New Roman" pitchFamily="18" charset="0"/>
              </a:rPr>
              <a:t>ONE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 possible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solution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to your problem.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is NEVER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PROVED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 by one experiment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It can be </a:t>
            </a:r>
            <a:r>
              <a:rPr lang="en-US" u="sng" dirty="0" smtClean="0">
                <a:latin typeface="Times New Roman" pitchFamily="18" charset="0"/>
                <a:cs typeface="Times New Roman" pitchFamily="18" charset="0"/>
              </a:rPr>
              <a:t>DISPROVED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 by one experiment.</a:t>
            </a:r>
          </a:p>
          <a:p>
            <a:pPr>
              <a:buNone/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4" name="Picture 2" descr="https://mast.wikispaces.com/file/view/scientific_method_2.gi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895600" y="3505200"/>
            <a:ext cx="3127804" cy="30003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3400" y="304800"/>
            <a:ext cx="8229600" cy="609600"/>
          </a:xfrm>
        </p:spPr>
        <p:txBody>
          <a:bodyPr>
            <a:noAutofit/>
          </a:bodyPr>
          <a:lstStyle/>
          <a:p>
            <a:r>
              <a:rPr lang="en-US" sz="3600" b="1" dirty="0">
                <a:latin typeface="Times New Roman" pitchFamily="18" charset="0"/>
                <a:cs typeface="Times New Roman" pitchFamily="18" charset="0"/>
              </a:rPr>
              <a:t>Performing Experiments </a:t>
            </a:r>
            <a:r>
              <a:rPr lang="en-US" sz="3600" dirty="0"/>
              <a:t/>
            </a:r>
            <a:br>
              <a:rPr lang="en-US" sz="3600" dirty="0"/>
            </a:br>
            <a:endParaRPr lang="en-US" sz="3600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609600"/>
            <a:ext cx="8763000" cy="3200400"/>
          </a:xfrm>
        </p:spPr>
        <p:txBody>
          <a:bodyPr>
            <a:noAutofit/>
          </a:bodyPr>
          <a:lstStyle/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Experiments (Tests) are done to either support or not support your hypothesis.</a:t>
            </a:r>
          </a:p>
          <a:p>
            <a:pPr>
              <a:buNone/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Blip>
                <a:blip r:embed="rId3"/>
              </a:buBlip>
            </a:pPr>
            <a:r>
              <a:rPr lang="en-US" sz="2800" dirty="0" smtClean="0">
                <a:latin typeface="Times New Roman" pitchFamily="18" charset="0"/>
                <a:cs typeface="Times New Roman" pitchFamily="18" charset="0"/>
              </a:rPr>
              <a:t>Experiments have very specific rules (procedures) to follow .</a:t>
            </a:r>
          </a:p>
          <a:p>
            <a:pPr lvl="1"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To be sure the results are accurate.</a:t>
            </a:r>
          </a:p>
          <a:p>
            <a:pPr>
              <a:buBlip>
                <a:blip r:embed="rId3"/>
              </a:buBlip>
            </a:pPr>
            <a:endParaRPr lang="en-US" sz="28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sz="18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www.cartoonstock.com/newscartoons/cartoonists/mfl/lowres/mfln26l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3429000"/>
            <a:ext cx="3810000" cy="32575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Parts of an Experiment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219200"/>
            <a:ext cx="8229600" cy="35814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Variable – This is the thing changes.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3types of variables.</a:t>
            </a: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Independent Variable – The thing that is changed (What you are testing) – placed on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X-axis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on a graph</a:t>
            </a:r>
            <a:endParaRPr lang="en-US" dirty="0" smtClean="0">
              <a:latin typeface="Times New Roman" pitchFamily="18" charset="0"/>
              <a:cs typeface="Times New Roman" pitchFamily="18" charset="0"/>
            </a:endParaRPr>
          </a:p>
          <a:p>
            <a:pPr lvl="1"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Dependent Variable – Changes because of the independent variable - placed on the </a:t>
            </a:r>
            <a:r>
              <a:rPr lang="en-US" sz="2400" b="1" dirty="0" smtClean="0">
                <a:latin typeface="Times New Roman" pitchFamily="18" charset="0"/>
                <a:cs typeface="Times New Roman" pitchFamily="18" charset="0"/>
              </a:rPr>
              <a:t>Y-axis</a:t>
            </a: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 on a graph</a:t>
            </a:r>
          </a:p>
          <a:p>
            <a:pPr>
              <a:buBlip>
                <a:blip r:embed="rId3"/>
              </a:buBlip>
            </a:pPr>
            <a:r>
              <a:rPr lang="en-US" sz="2400" dirty="0" smtClean="0">
                <a:latin typeface="Times New Roman" pitchFamily="18" charset="0"/>
                <a:cs typeface="Times New Roman" pitchFamily="18" charset="0"/>
              </a:rPr>
              <a:t>Control – This is the “KNOWN” part of experiment.</a:t>
            </a:r>
          </a:p>
          <a:p>
            <a:pPr lvl="1">
              <a:buBlip>
                <a:blip r:embed="rId3"/>
              </a:buBlip>
            </a:pPr>
            <a:r>
              <a:rPr lang="en-US" sz="2600" dirty="0" smtClean="0">
                <a:latin typeface="Times New Roman" pitchFamily="18" charset="0"/>
                <a:cs typeface="Times New Roman" pitchFamily="18" charset="0"/>
              </a:rPr>
              <a:t>It is used to compare your results.</a:t>
            </a:r>
          </a:p>
          <a:p>
            <a:pPr>
              <a:buNone/>
            </a:pPr>
            <a:endParaRPr lang="en-US" sz="2400" dirty="0"/>
          </a:p>
        </p:txBody>
      </p:sp>
      <p:pic>
        <p:nvPicPr>
          <p:cNvPr id="14338" name="Picture 2" descr="http://psychology.kenyon.edu/psy_111/Payne%20-%20Honors%20Intro/Lectures/Exam%201%20Material/IVDV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91200" y="4343399"/>
            <a:ext cx="3352800" cy="25146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228600"/>
            <a:ext cx="8839200" cy="1143000"/>
          </a:xfrm>
        </p:spPr>
        <p:txBody>
          <a:bodyPr>
            <a:normAutofit fontScale="90000"/>
          </a:bodyPr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Recording and Analyzing Data 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(“Results”)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52400" y="1600201"/>
            <a:ext cx="8839200" cy="990599"/>
          </a:xfrm>
        </p:spPr>
        <p:txBody>
          <a:bodyPr/>
          <a:lstStyle/>
          <a:p>
            <a:pPr>
              <a:buBlip>
                <a:blip r:embed="rId3"/>
              </a:buBlip>
            </a:pP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Observations and data (facts).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  <a:p>
            <a:pPr>
              <a:buNone/>
            </a:pP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2769" name="Picture 1" descr="C:\SRHS\Diagrams\scientificMethod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209800" y="2743200"/>
            <a:ext cx="4080773" cy="391477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143000"/>
          </a:xfrm>
        </p:spPr>
        <p:txBody>
          <a:bodyPr/>
          <a:lstStyle/>
          <a:p>
            <a:r>
              <a:rPr lang="en-US" b="1" dirty="0">
                <a:latin typeface="Times New Roman" pitchFamily="18" charset="0"/>
                <a:cs typeface="Times New Roman" pitchFamily="18" charset="0"/>
              </a:rPr>
              <a:t>Stating a Conclusion</a:t>
            </a:r>
            <a:endParaRPr lang="en-US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228600" y="1219200"/>
            <a:ext cx="8915400" cy="1371600"/>
          </a:xfrm>
        </p:spPr>
        <p:txBody>
          <a:bodyPr>
            <a:normAutofit/>
          </a:bodyPr>
          <a:lstStyle/>
          <a:p>
            <a:pPr>
              <a:buBlip>
                <a:blip r:embed="rId3"/>
              </a:buBlip>
            </a:pPr>
            <a:r>
              <a:rPr lang="en-US" smtClean="0">
                <a:latin typeface="Times New Roman" pitchFamily="18" charset="0"/>
                <a:cs typeface="Times New Roman" pitchFamily="18" charset="0"/>
              </a:rPr>
              <a:t>This 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is where results are </a:t>
            </a:r>
            <a:r>
              <a:rPr lang="en-US" dirty="0" smtClean="0">
                <a:latin typeface="Times New Roman" pitchFamily="18" charset="0"/>
                <a:cs typeface="Times New Roman" pitchFamily="18" charset="0"/>
              </a:rPr>
              <a:t>summarized (“</a:t>
            </a:r>
            <a:r>
              <a:rPr lang="en-US" dirty="0">
                <a:latin typeface="Times New Roman" pitchFamily="18" charset="0"/>
                <a:cs typeface="Times New Roman" pitchFamily="18" charset="0"/>
              </a:rPr>
              <a:t>interpreted”).</a:t>
            </a:r>
          </a:p>
          <a:p>
            <a:pPr>
              <a:buBlip>
                <a:blip r:embed="rId3"/>
              </a:buBlip>
            </a:pPr>
            <a:endParaRPr lang="en-US" dirty="0" smtClean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42" name="Picture 2" descr="http://t0.gstatic.com/images?q=tbn:ANd9GcQ0s_WKoWscQgApSEWlJqUiuSpfnVXyVrFwdNX77DFcHC7z8RVt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200400" y="2286000"/>
            <a:ext cx="3124200" cy="39162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1005</TotalTime>
  <Words>418</Words>
  <Application>Microsoft Office PowerPoint</Application>
  <PresentationFormat>On-screen Show (4:3)</PresentationFormat>
  <Paragraphs>72</Paragraphs>
  <Slides>14</Slides>
  <Notes>14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5" baseType="lpstr">
      <vt:lpstr>Office Theme</vt:lpstr>
      <vt:lpstr>SCIENTIFIC METHOD</vt:lpstr>
      <vt:lpstr>7 steps</vt:lpstr>
      <vt:lpstr>Stating the Problem </vt:lpstr>
      <vt:lpstr>Gathering Information</vt:lpstr>
      <vt:lpstr>Hypothesis</vt:lpstr>
      <vt:lpstr>Performing Experiments  </vt:lpstr>
      <vt:lpstr>Parts of an Experiment</vt:lpstr>
      <vt:lpstr>Recording and Analyzing Data (“Results”)</vt:lpstr>
      <vt:lpstr>Stating a Conclusion</vt:lpstr>
      <vt:lpstr>SCIENTIFIC THEORY  &amp; LAW </vt:lpstr>
      <vt:lpstr>PowerPoint Presentation</vt:lpstr>
      <vt:lpstr>Scientific Measurement</vt:lpstr>
      <vt:lpstr>PowerPoint Presentation</vt:lpstr>
      <vt:lpstr>CHARACTERISTICS OF LIFE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SCIENTIFIC METHOD</dc:title>
  <dc:creator>Sally</dc:creator>
  <cp:lastModifiedBy>Sally Collins</cp:lastModifiedBy>
  <cp:revision>56</cp:revision>
  <dcterms:created xsi:type="dcterms:W3CDTF">2010-09-06T14:17:26Z</dcterms:created>
  <dcterms:modified xsi:type="dcterms:W3CDTF">2011-09-12T15:41:09Z</dcterms:modified>
</cp:coreProperties>
</file>